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02" r:id="rId2"/>
    <p:sldId id="404" r:id="rId3"/>
    <p:sldId id="406" r:id="rId4"/>
    <p:sldId id="536" r:id="rId5"/>
    <p:sldId id="538" r:id="rId6"/>
    <p:sldId id="539" r:id="rId7"/>
    <p:sldId id="537" r:id="rId8"/>
    <p:sldId id="535" r:id="rId9"/>
    <p:sldId id="408" r:id="rId10"/>
    <p:sldId id="409" r:id="rId11"/>
    <p:sldId id="410" r:id="rId12"/>
    <p:sldId id="411" r:id="rId13"/>
    <p:sldId id="407" r:id="rId14"/>
    <p:sldId id="540" r:id="rId15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CC"/>
    <a:srgbClr val="99CCFF"/>
    <a:srgbClr val="FFCCFF"/>
    <a:srgbClr val="99FF99"/>
    <a:srgbClr val="FFFF99"/>
    <a:srgbClr val="FFCC66"/>
    <a:srgbClr val="FFFFCC"/>
    <a:srgbClr val="CCFFCC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910" autoAdjust="0"/>
    <p:restoredTop sz="98305" autoAdjust="0"/>
  </p:normalViewPr>
  <p:slideViewPr>
    <p:cSldViewPr>
      <p:cViewPr>
        <p:scale>
          <a:sx n="50" d="100"/>
          <a:sy n="50" d="100"/>
        </p:scale>
        <p:origin x="-218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Download\EVISEM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Download\EVISEM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Download\EVISEM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Download\EVISE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title>
      <c:tx>
        <c:rich>
          <a:bodyPr/>
          <a:lstStyle/>
          <a:p>
            <a:pPr>
              <a:defRPr sz="3600"/>
            </a:pPr>
            <a:r>
              <a:rPr lang="en-US" sz="3600" dirty="0" err="1" smtClean="0"/>
              <a:t>Rerata</a:t>
            </a:r>
            <a:r>
              <a:rPr lang="en-US" sz="3600" baseline="0" dirty="0" smtClean="0"/>
              <a:t> </a:t>
            </a:r>
            <a:r>
              <a:rPr lang="en-US" sz="3600" baseline="0" dirty="0" err="1" smtClean="0"/>
              <a:t>nilai</a:t>
            </a:r>
            <a:r>
              <a:rPr lang="en-US" sz="3600" baseline="0" dirty="0" smtClean="0"/>
              <a:t> item EVISEM </a:t>
            </a:r>
            <a:r>
              <a:rPr lang="en-US" sz="3600" baseline="0" dirty="0" err="1" smtClean="0"/>
              <a:t>Komponen</a:t>
            </a:r>
            <a:r>
              <a:rPr lang="en-US" sz="3600" baseline="0" dirty="0" smtClean="0"/>
              <a:t> </a:t>
            </a:r>
            <a:r>
              <a:rPr lang="en-US" sz="3600" dirty="0" smtClean="0"/>
              <a:t>INPUT</a:t>
            </a:r>
            <a:endParaRPr lang="en-US" sz="36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Sheet1!$A$1</c:f>
              <c:strCache>
                <c:ptCount val="1"/>
                <c:pt idx="0">
                  <c:v>Hasil EVISEM
2013-2014 Semester 1</c:v>
                </c:pt>
              </c:strCache>
            </c:strRef>
          </c:tx>
          <c:spPr>
            <a:solidFill>
              <a:srgbClr val="FFFF00"/>
            </a:solidFill>
          </c:spPr>
          <c:dLbls>
            <c:showVal val="1"/>
          </c:dLbls>
          <c:cat>
            <c:strRef>
              <c:f>Sheet1!$A$3:$A$12</c:f>
              <c:strCache>
                <c:ptCount val="10"/>
                <c:pt idx="0">
                  <c:v>S1 Reg </c:v>
                </c:pt>
                <c:pt idx="1">
                  <c:v>S1 Par </c:v>
                </c:pt>
                <c:pt idx="2">
                  <c:v>S1 KKI </c:v>
                </c:pt>
                <c:pt idx="3">
                  <c:v>S1 Ekst </c:v>
                </c:pt>
                <c:pt idx="4">
                  <c:v>S2 </c:v>
                </c:pt>
                <c:pt idx="5">
                  <c:v>S3 </c:v>
                </c:pt>
                <c:pt idx="6">
                  <c:v>Profesi </c:v>
                </c:pt>
                <c:pt idx="7">
                  <c:v>Spesialis </c:v>
                </c:pt>
                <c:pt idx="8">
                  <c:v>Vokasi </c:v>
                </c:pt>
                <c:pt idx="9">
                  <c:v>UI </c:v>
                </c:pt>
              </c:strCache>
            </c:strRef>
          </c:cat>
          <c:val>
            <c:numRef>
              <c:f>Sheet1!$B$3:$B$12</c:f>
              <c:numCache>
                <c:formatCode>0.00</c:formatCode>
                <c:ptCount val="10"/>
                <c:pt idx="0">
                  <c:v>3.09</c:v>
                </c:pt>
                <c:pt idx="1">
                  <c:v>3.09</c:v>
                </c:pt>
                <c:pt idx="2">
                  <c:v>2.62</c:v>
                </c:pt>
                <c:pt idx="3">
                  <c:v>2.84</c:v>
                </c:pt>
                <c:pt idx="4">
                  <c:v>3.05</c:v>
                </c:pt>
                <c:pt idx="5">
                  <c:v>2.92</c:v>
                </c:pt>
                <c:pt idx="6">
                  <c:v>2.29</c:v>
                </c:pt>
                <c:pt idx="7">
                  <c:v>2.5099999999999998</c:v>
                </c:pt>
                <c:pt idx="8">
                  <c:v>1.7800000000000009</c:v>
                </c:pt>
                <c:pt idx="9">
                  <c:v>2.8499999999999988</c:v>
                </c:pt>
              </c:numCache>
            </c:numRef>
          </c:val>
        </c:ser>
        <c:axId val="59881344"/>
        <c:axId val="59882880"/>
      </c:barChart>
      <c:catAx>
        <c:axId val="59881344"/>
        <c:scaling>
          <c:orientation val="minMax"/>
        </c:scaling>
        <c:axPos val="b"/>
        <c:tickLblPos val="nextTo"/>
        <c:crossAx val="59882880"/>
        <c:crosses val="autoZero"/>
        <c:auto val="1"/>
        <c:lblAlgn val="ctr"/>
        <c:lblOffset val="100"/>
      </c:catAx>
      <c:valAx>
        <c:axId val="59882880"/>
        <c:scaling>
          <c:orientation val="minMax"/>
        </c:scaling>
        <c:axPos val="l"/>
        <c:majorGridlines/>
        <c:numFmt formatCode="0.00" sourceLinked="1"/>
        <c:tickLblPos val="nextTo"/>
        <c:crossAx val="59881344"/>
        <c:crosses val="autoZero"/>
        <c:crossBetween val="between"/>
      </c:valAx>
    </c:plotArea>
    <c:plotVisOnly val="1"/>
  </c:chart>
  <c:txPr>
    <a:bodyPr/>
    <a:lstStyle/>
    <a:p>
      <a:pPr>
        <a:defRPr sz="2000">
          <a:solidFill>
            <a:schemeClr val="bg1"/>
          </a:solidFill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title>
      <c:tx>
        <c:rich>
          <a:bodyPr/>
          <a:lstStyle/>
          <a:p>
            <a:pPr>
              <a:defRPr sz="3600"/>
            </a:pPr>
            <a:r>
              <a:rPr lang="en-US" sz="3600" b="1" i="0" u="none" strike="noStrike" baseline="0" dirty="0" err="1" smtClean="0"/>
              <a:t>Rerata</a:t>
            </a:r>
            <a:r>
              <a:rPr lang="en-US" sz="3600" b="1" i="0" u="none" strike="noStrike" baseline="0" dirty="0" smtClean="0"/>
              <a:t> </a:t>
            </a:r>
            <a:r>
              <a:rPr lang="en-US" sz="3600" b="1" i="0" u="none" strike="noStrike" baseline="0" dirty="0" err="1" smtClean="0"/>
              <a:t>nilai</a:t>
            </a:r>
            <a:r>
              <a:rPr lang="en-US" sz="3600" b="1" i="0" u="none" strike="noStrike" baseline="0" dirty="0" smtClean="0"/>
              <a:t> item EVISEM </a:t>
            </a:r>
            <a:r>
              <a:rPr lang="en-US" sz="3600" b="1" i="0" u="none" strike="noStrike" baseline="0" dirty="0" err="1" smtClean="0"/>
              <a:t>Komponen</a:t>
            </a:r>
            <a:r>
              <a:rPr lang="en-US" sz="3600" b="1" i="0" u="none" strike="noStrike" baseline="0" dirty="0" smtClean="0"/>
              <a:t> </a:t>
            </a:r>
            <a:r>
              <a:rPr lang="en-US" sz="3600" dirty="0" smtClean="0"/>
              <a:t>PROSES</a:t>
            </a:r>
            <a:endParaRPr lang="en-US" sz="36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Sheet1!$A$1</c:f>
              <c:strCache>
                <c:ptCount val="1"/>
                <c:pt idx="0">
                  <c:v>Hasil EVISEM
2013-2014 Semester 1</c:v>
                </c:pt>
              </c:strCache>
            </c:strRef>
          </c:tx>
          <c:spPr>
            <a:solidFill>
              <a:srgbClr val="FFFF00"/>
            </a:solidFill>
          </c:spPr>
          <c:dLbls>
            <c:showVal val="1"/>
          </c:dLbls>
          <c:cat>
            <c:strRef>
              <c:f>Sheet1!$A$3:$A$12</c:f>
              <c:strCache>
                <c:ptCount val="10"/>
                <c:pt idx="0">
                  <c:v>S1 Reg </c:v>
                </c:pt>
                <c:pt idx="1">
                  <c:v>S1 Par </c:v>
                </c:pt>
                <c:pt idx="2">
                  <c:v>S1 KKI </c:v>
                </c:pt>
                <c:pt idx="3">
                  <c:v>S1 Ekst </c:v>
                </c:pt>
                <c:pt idx="4">
                  <c:v>S2 </c:v>
                </c:pt>
                <c:pt idx="5">
                  <c:v>S3 </c:v>
                </c:pt>
                <c:pt idx="6">
                  <c:v>Profesi </c:v>
                </c:pt>
                <c:pt idx="7">
                  <c:v>Spesialis </c:v>
                </c:pt>
                <c:pt idx="8">
                  <c:v>Vokasi </c:v>
                </c:pt>
                <c:pt idx="9">
                  <c:v>UI </c:v>
                </c:pt>
              </c:strCache>
            </c:strRef>
          </c:cat>
          <c:val>
            <c:numRef>
              <c:f>Sheet1!$C$3:$C$12</c:f>
              <c:numCache>
                <c:formatCode>0.00</c:formatCode>
                <c:ptCount val="10"/>
                <c:pt idx="0">
                  <c:v>2.94</c:v>
                </c:pt>
                <c:pt idx="1">
                  <c:v>2.98</c:v>
                </c:pt>
                <c:pt idx="2">
                  <c:v>2.9099999999999997</c:v>
                </c:pt>
                <c:pt idx="3">
                  <c:v>2.8299999999999987</c:v>
                </c:pt>
                <c:pt idx="4">
                  <c:v>2.75</c:v>
                </c:pt>
                <c:pt idx="5">
                  <c:v>2.63</c:v>
                </c:pt>
                <c:pt idx="6">
                  <c:v>2.84</c:v>
                </c:pt>
                <c:pt idx="7">
                  <c:v>2.59</c:v>
                </c:pt>
                <c:pt idx="8">
                  <c:v>2.06</c:v>
                </c:pt>
                <c:pt idx="9">
                  <c:v>2.75</c:v>
                </c:pt>
              </c:numCache>
            </c:numRef>
          </c:val>
        </c:ser>
        <c:axId val="60566912"/>
        <c:axId val="60580992"/>
      </c:barChart>
      <c:catAx>
        <c:axId val="60566912"/>
        <c:scaling>
          <c:orientation val="minMax"/>
        </c:scaling>
        <c:axPos val="b"/>
        <c:tickLblPos val="nextTo"/>
        <c:crossAx val="60580992"/>
        <c:crosses val="autoZero"/>
        <c:auto val="1"/>
        <c:lblAlgn val="ctr"/>
        <c:lblOffset val="100"/>
      </c:catAx>
      <c:valAx>
        <c:axId val="60580992"/>
        <c:scaling>
          <c:orientation val="minMax"/>
        </c:scaling>
        <c:axPos val="l"/>
        <c:majorGridlines/>
        <c:numFmt formatCode="0.00" sourceLinked="1"/>
        <c:tickLblPos val="nextTo"/>
        <c:crossAx val="60566912"/>
        <c:crosses val="autoZero"/>
        <c:crossBetween val="between"/>
      </c:valAx>
    </c:plotArea>
    <c:plotVisOnly val="1"/>
  </c:chart>
  <c:txPr>
    <a:bodyPr/>
    <a:lstStyle/>
    <a:p>
      <a:pPr>
        <a:defRPr sz="2000">
          <a:solidFill>
            <a:schemeClr val="bg1"/>
          </a:solidFill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5"/>
  <c:chart>
    <c:title>
      <c:tx>
        <c:rich>
          <a:bodyPr/>
          <a:lstStyle/>
          <a:p>
            <a:pPr>
              <a:defRPr sz="3600"/>
            </a:pPr>
            <a:r>
              <a:rPr lang="en-US" sz="3600" b="1" i="0" u="none" strike="noStrike" baseline="0" dirty="0" err="1" smtClean="0"/>
              <a:t>Rerata</a:t>
            </a:r>
            <a:r>
              <a:rPr lang="en-US" sz="3600" b="1" i="0" u="none" strike="noStrike" baseline="0" dirty="0" smtClean="0"/>
              <a:t> </a:t>
            </a:r>
            <a:r>
              <a:rPr lang="en-US" sz="3600" b="1" i="0" u="none" strike="noStrike" baseline="0" dirty="0" err="1" smtClean="0"/>
              <a:t>nilai</a:t>
            </a:r>
            <a:r>
              <a:rPr lang="en-US" sz="3600" b="1" i="0" u="none" strike="noStrike" baseline="0" dirty="0" smtClean="0"/>
              <a:t> item EVISEM </a:t>
            </a:r>
            <a:r>
              <a:rPr lang="en-US" sz="3600" b="1" i="0" u="none" strike="noStrike" baseline="0" dirty="0" err="1" smtClean="0"/>
              <a:t>Komponen</a:t>
            </a:r>
            <a:r>
              <a:rPr lang="en-US" sz="3600" b="1" i="0" u="none" strike="noStrike" baseline="0" dirty="0" smtClean="0"/>
              <a:t> </a:t>
            </a:r>
            <a:r>
              <a:rPr lang="en-US" sz="3600" dirty="0" smtClean="0"/>
              <a:t>OUTPUT</a:t>
            </a:r>
            <a:endParaRPr lang="en-US" sz="36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Sheet1!$A$1</c:f>
              <c:strCache>
                <c:ptCount val="1"/>
                <c:pt idx="0">
                  <c:v>Hasil EVISEM
2013-2014 Semester 1</c:v>
                </c:pt>
              </c:strCache>
            </c:strRef>
          </c:tx>
          <c:spPr>
            <a:solidFill>
              <a:srgbClr val="FFFF00"/>
            </a:solidFill>
          </c:spPr>
          <c:dLbls>
            <c:showVal val="1"/>
          </c:dLbls>
          <c:cat>
            <c:strRef>
              <c:f>Sheet1!$A$3:$A$12</c:f>
              <c:strCache>
                <c:ptCount val="10"/>
                <c:pt idx="0">
                  <c:v>S1 Reg </c:v>
                </c:pt>
                <c:pt idx="1">
                  <c:v>S1 Par </c:v>
                </c:pt>
                <c:pt idx="2">
                  <c:v>S1 KKI </c:v>
                </c:pt>
                <c:pt idx="3">
                  <c:v>S1 Ekst </c:v>
                </c:pt>
                <c:pt idx="4">
                  <c:v>S2 </c:v>
                </c:pt>
                <c:pt idx="5">
                  <c:v>S3 </c:v>
                </c:pt>
                <c:pt idx="6">
                  <c:v>Profesi </c:v>
                </c:pt>
                <c:pt idx="7">
                  <c:v>Spesialis </c:v>
                </c:pt>
                <c:pt idx="8">
                  <c:v>Vokasi </c:v>
                </c:pt>
                <c:pt idx="9">
                  <c:v>UI </c:v>
                </c:pt>
              </c:strCache>
            </c:strRef>
          </c:cat>
          <c:val>
            <c:numRef>
              <c:f>Sheet1!$D$3:$D$12</c:f>
              <c:numCache>
                <c:formatCode>0.00</c:formatCode>
                <c:ptCount val="10"/>
                <c:pt idx="0">
                  <c:v>2.61</c:v>
                </c:pt>
                <c:pt idx="1">
                  <c:v>2.71</c:v>
                </c:pt>
                <c:pt idx="2">
                  <c:v>2.61</c:v>
                </c:pt>
                <c:pt idx="3">
                  <c:v>2.73</c:v>
                </c:pt>
                <c:pt idx="4">
                  <c:v>2.5299999999999998</c:v>
                </c:pt>
                <c:pt idx="5">
                  <c:v>2.3099999999999987</c:v>
                </c:pt>
                <c:pt idx="6">
                  <c:v>2.6</c:v>
                </c:pt>
                <c:pt idx="7">
                  <c:v>2.5499999999999998</c:v>
                </c:pt>
                <c:pt idx="8">
                  <c:v>2.13</c:v>
                </c:pt>
                <c:pt idx="9">
                  <c:v>2.5299999999999998</c:v>
                </c:pt>
              </c:numCache>
            </c:numRef>
          </c:val>
        </c:ser>
        <c:axId val="60613760"/>
        <c:axId val="60615296"/>
      </c:barChart>
      <c:catAx>
        <c:axId val="60613760"/>
        <c:scaling>
          <c:orientation val="minMax"/>
        </c:scaling>
        <c:axPos val="b"/>
        <c:tickLblPos val="nextTo"/>
        <c:crossAx val="60615296"/>
        <c:crosses val="autoZero"/>
        <c:auto val="1"/>
        <c:lblAlgn val="ctr"/>
        <c:lblOffset val="100"/>
      </c:catAx>
      <c:valAx>
        <c:axId val="60615296"/>
        <c:scaling>
          <c:orientation val="minMax"/>
        </c:scaling>
        <c:axPos val="l"/>
        <c:majorGridlines/>
        <c:numFmt formatCode="0.00" sourceLinked="1"/>
        <c:tickLblPos val="nextTo"/>
        <c:crossAx val="60613760"/>
        <c:crosses val="autoZero"/>
        <c:crossBetween val="between"/>
      </c:valAx>
    </c:plotArea>
    <c:plotVisOnly val="1"/>
  </c:chart>
  <c:txPr>
    <a:bodyPr/>
    <a:lstStyle/>
    <a:p>
      <a:pPr>
        <a:defRPr sz="2000">
          <a:solidFill>
            <a:schemeClr val="bg1"/>
          </a:solidFill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sz="3600"/>
            </a:pPr>
            <a:r>
              <a:rPr lang="en-US" sz="3600" b="1" i="0" u="none" strike="noStrike" baseline="0" dirty="0" err="1" smtClean="0"/>
              <a:t>Rerata</a:t>
            </a:r>
            <a:r>
              <a:rPr lang="en-US" sz="3600" b="1" i="0" u="none" strike="noStrike" baseline="0" dirty="0" smtClean="0"/>
              <a:t> </a:t>
            </a:r>
            <a:r>
              <a:rPr lang="en-US" sz="3600" b="1" i="0" u="none" strike="noStrike" baseline="0" dirty="0" err="1" smtClean="0"/>
              <a:t>nilai</a:t>
            </a:r>
            <a:r>
              <a:rPr lang="en-US" sz="3600" b="1" i="0" u="none" strike="noStrike" baseline="0" dirty="0" smtClean="0"/>
              <a:t> </a:t>
            </a:r>
            <a:r>
              <a:rPr lang="en-US" sz="3600" dirty="0" smtClean="0"/>
              <a:t>EVISEM</a:t>
            </a:r>
            <a:endParaRPr lang="en-US" sz="36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Sheet1!$A$1</c:f>
              <c:strCache>
                <c:ptCount val="1"/>
                <c:pt idx="0">
                  <c:v>Hasil EVISEM
2013-2014 Semester 1</c:v>
                </c:pt>
              </c:strCache>
            </c:strRef>
          </c:tx>
          <c:spPr>
            <a:solidFill>
              <a:srgbClr val="FFFF00"/>
            </a:solidFill>
          </c:spPr>
          <c:dLbls>
            <c:showVal val="1"/>
          </c:dLbls>
          <c:cat>
            <c:strRef>
              <c:f>Sheet1!$A$3:$A$12</c:f>
              <c:strCache>
                <c:ptCount val="10"/>
                <c:pt idx="0">
                  <c:v>S1 Reg </c:v>
                </c:pt>
                <c:pt idx="1">
                  <c:v>S1 Par </c:v>
                </c:pt>
                <c:pt idx="2">
                  <c:v>S1 KKI </c:v>
                </c:pt>
                <c:pt idx="3">
                  <c:v>S1 Ekst </c:v>
                </c:pt>
                <c:pt idx="4">
                  <c:v>S2 </c:v>
                </c:pt>
                <c:pt idx="5">
                  <c:v>S3 </c:v>
                </c:pt>
                <c:pt idx="6">
                  <c:v>Profesi </c:v>
                </c:pt>
                <c:pt idx="7">
                  <c:v>Spesialis </c:v>
                </c:pt>
                <c:pt idx="8">
                  <c:v>Vokasi </c:v>
                </c:pt>
                <c:pt idx="9">
                  <c:v>UI </c:v>
                </c:pt>
              </c:strCache>
            </c:strRef>
          </c:cat>
          <c:val>
            <c:numRef>
              <c:f>Sheet1!$E$3:$E$12</c:f>
              <c:numCache>
                <c:formatCode>0.00</c:formatCode>
                <c:ptCount val="10"/>
                <c:pt idx="0">
                  <c:v>2.8699999999999997</c:v>
                </c:pt>
                <c:pt idx="1">
                  <c:v>2.92</c:v>
                </c:pt>
                <c:pt idx="2">
                  <c:v>2.7600000000000002</c:v>
                </c:pt>
                <c:pt idx="3">
                  <c:v>2.8</c:v>
                </c:pt>
                <c:pt idx="4">
                  <c:v>2.75</c:v>
                </c:pt>
                <c:pt idx="5">
                  <c:v>2.56</c:v>
                </c:pt>
                <c:pt idx="6">
                  <c:v>2.61</c:v>
                </c:pt>
                <c:pt idx="7">
                  <c:v>2.5499999999999998</c:v>
                </c:pt>
                <c:pt idx="8">
                  <c:v>2.02</c:v>
                </c:pt>
                <c:pt idx="9">
                  <c:v>2.69</c:v>
                </c:pt>
              </c:numCache>
            </c:numRef>
          </c:val>
        </c:ser>
        <c:axId val="60648064"/>
        <c:axId val="60666240"/>
      </c:barChart>
      <c:catAx>
        <c:axId val="60648064"/>
        <c:scaling>
          <c:orientation val="minMax"/>
        </c:scaling>
        <c:axPos val="b"/>
        <c:tickLblPos val="nextTo"/>
        <c:crossAx val="60666240"/>
        <c:crosses val="autoZero"/>
        <c:auto val="1"/>
        <c:lblAlgn val="ctr"/>
        <c:lblOffset val="100"/>
      </c:catAx>
      <c:valAx>
        <c:axId val="60666240"/>
        <c:scaling>
          <c:orientation val="minMax"/>
        </c:scaling>
        <c:axPos val="l"/>
        <c:majorGridlines/>
        <c:numFmt formatCode="0.00" sourceLinked="1"/>
        <c:tickLblPos val="nextTo"/>
        <c:crossAx val="60648064"/>
        <c:crosses val="autoZero"/>
        <c:crossBetween val="between"/>
      </c:valAx>
    </c:plotArea>
    <c:plotVisOnly val="1"/>
  </c:chart>
  <c:txPr>
    <a:bodyPr/>
    <a:lstStyle/>
    <a:p>
      <a:pPr>
        <a:defRPr sz="2000">
          <a:solidFill>
            <a:schemeClr val="bg1"/>
          </a:solidFill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71B692E-E847-47C9-AC48-42C44B79C7EA}" type="datetimeFigureOut">
              <a:rPr lang="en-US"/>
              <a:pPr>
                <a:defRPr/>
              </a:pPr>
              <a:t>5/26/2014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434F86C-A2A6-49FD-9906-7DC97D935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813E42E-E44F-4130-BDFB-357BF4265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5F8A0-04E8-48EC-9909-36A0D3C55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FAD70-1BB4-43BD-A024-C165DA01A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381000"/>
            <a:ext cx="22479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381000"/>
            <a:ext cx="65913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AA9E8-1CCA-4E46-8003-4715BE003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7D3B8-B879-4E7B-9F78-F976A7BBB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5AA47-E6C0-4511-835F-A794409C3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419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419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AB411-4A64-40D5-8D63-CF0415A76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D0B04-9783-4016-9249-6DBC05E81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1B0D5-743C-47E3-9CE4-2B3CCDD99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E3D7B-6CC9-4425-96AE-C089AFA2A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50784-A391-4B99-A3EE-72EE856EF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C295D-247C-4E34-A793-61592C5BD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sz="1600">
              <a:latin typeface="Palatino Linotype" pitchFamily="18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81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95400"/>
            <a:ext cx="9144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373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Bookman Old Style" pitchFamily="18" charset="0"/>
              </a:defRPr>
            </a:lvl1pPr>
          </a:lstStyle>
          <a:p>
            <a:pPr>
              <a:defRPr/>
            </a:pPr>
            <a:fld id="{E5D0D220-858C-4AE4-A9B0-884269173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FF3300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>
              <a:latin typeface="Palatino Linotype" pitchFamily="18" charset="0"/>
            </a:endParaRPr>
          </a:p>
        </p:txBody>
      </p:sp>
      <p:sp>
        <p:nvSpPr>
          <p:cNvPr id="1041" name="Text Box 17">
            <a:hlinkClick r:id="" action="ppaction://hlinkshowjump?jump=previousslide"/>
          </p:cNvPr>
          <p:cNvSpPr txBox="1">
            <a:spLocks noChangeArrowheads="1"/>
          </p:cNvSpPr>
          <p:nvPr userDrawn="1"/>
        </p:nvSpPr>
        <p:spPr bwMode="auto">
          <a:xfrm>
            <a:off x="7748588" y="-138113"/>
            <a:ext cx="481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sym typeface="Wingdings 3" pitchFamily="18" charset="2"/>
              </a:rPr>
              <a:t></a:t>
            </a:r>
          </a:p>
        </p:txBody>
      </p:sp>
      <p:sp>
        <p:nvSpPr>
          <p:cNvPr id="1042" name="Text Box 18">
            <a:hlinkClick r:id="" action="ppaction://hlinkshowjump?jump=nextslide"/>
          </p:cNvPr>
          <p:cNvSpPr txBox="1">
            <a:spLocks noChangeArrowheads="1"/>
          </p:cNvSpPr>
          <p:nvPr userDrawn="1"/>
        </p:nvSpPr>
        <p:spPr bwMode="auto">
          <a:xfrm>
            <a:off x="8191500" y="-138113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sym typeface="Wingdings 3" pitchFamily="18" charset="2"/>
              </a:rPr>
              <a:t> </a:t>
            </a:r>
          </a:p>
        </p:txBody>
      </p:sp>
      <p:sp>
        <p:nvSpPr>
          <p:cNvPr id="1043" name="Text Box 19">
            <a:hlinkClick r:id="" action="ppaction://hlinkshowjump?jump=firstslide"/>
          </p:cNvPr>
          <p:cNvSpPr txBox="1">
            <a:spLocks noChangeArrowheads="1"/>
          </p:cNvSpPr>
          <p:nvPr userDrawn="1"/>
        </p:nvSpPr>
        <p:spPr bwMode="auto">
          <a:xfrm>
            <a:off x="8610600" y="-476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2000" b="1">
                <a:solidFill>
                  <a:srgbClr val="0000FF"/>
                </a:solidFill>
                <a:sym typeface="Wingdings 3" pitchFamily="18" charset="2"/>
              </a:rPr>
              <a:t>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4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Arial" charset="0"/>
        <a:buChar char="○"/>
        <a:defRPr sz="3000">
          <a:solidFill>
            <a:srgbClr val="CCFFFF"/>
          </a:solidFill>
          <a:latin typeface="Microsoft Sans Serif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886200"/>
            <a:ext cx="9144000" cy="2057400"/>
          </a:xfrm>
        </p:spPr>
        <p:txBody>
          <a:bodyPr/>
          <a:lstStyle/>
          <a:p>
            <a:pPr eaLnBrk="1" hangingPunct="1"/>
            <a:r>
              <a:rPr lang="id-ID" sz="7200" dirty="0" smtClean="0"/>
              <a:t>http://</a:t>
            </a:r>
            <a:r>
              <a:rPr lang="id-ID" sz="7200" dirty="0" smtClean="0">
                <a:solidFill>
                  <a:srgbClr val="FFFF00"/>
                </a:solidFill>
              </a:rPr>
              <a:t>sipma</a:t>
            </a:r>
            <a:r>
              <a:rPr lang="en-US" sz="7200" dirty="0" smtClean="0">
                <a:solidFill>
                  <a:srgbClr val="FFFF00"/>
                </a:solidFill>
              </a:rPr>
              <a:t>.</a:t>
            </a:r>
            <a:r>
              <a:rPr lang="id-ID" sz="7200" dirty="0" smtClean="0"/>
              <a:t>ui</a:t>
            </a:r>
            <a:r>
              <a:rPr lang="en-US" sz="7200" dirty="0" smtClean="0"/>
              <a:t>.</a:t>
            </a:r>
            <a:r>
              <a:rPr lang="id-ID" sz="7200" dirty="0" smtClean="0"/>
              <a:t>ac</a:t>
            </a:r>
            <a:r>
              <a:rPr lang="en-US" sz="7200" dirty="0" smtClean="0"/>
              <a:t>.</a:t>
            </a:r>
            <a:r>
              <a:rPr lang="id-ID" sz="7200" dirty="0" smtClean="0"/>
              <a:t>id</a:t>
            </a:r>
            <a:endParaRPr lang="en-GB" sz="8800" dirty="0" smtClean="0">
              <a:solidFill>
                <a:srgbClr val="FFFF00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138237"/>
            <a:ext cx="8991600" cy="2138363"/>
          </a:xfrm>
        </p:spPr>
        <p:txBody>
          <a:bodyPr/>
          <a:lstStyle/>
          <a:p>
            <a:pPr eaLnBrk="1" hangingPunct="1"/>
            <a:r>
              <a:rPr lang="en-US" sz="6000" dirty="0" err="1" smtClean="0">
                <a:latin typeface="+mn-lt"/>
              </a:rPr>
              <a:t>Hasil</a:t>
            </a:r>
            <a:r>
              <a:rPr lang="en-US" sz="6000" dirty="0" smtClean="0">
                <a:latin typeface="+mn-lt"/>
              </a:rPr>
              <a:t> EVISEM</a:t>
            </a:r>
            <a:br>
              <a:rPr lang="en-US" sz="6000" dirty="0" smtClean="0">
                <a:latin typeface="+mn-lt"/>
              </a:rPr>
            </a:br>
            <a:r>
              <a:rPr lang="en-US" sz="6000" dirty="0" smtClean="0">
                <a:latin typeface="+mn-lt"/>
              </a:rPr>
              <a:t>2013-2014 Semester 1</a:t>
            </a:r>
            <a:endParaRPr sz="6000" smtClean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15F8A0-04E8-48EC-9909-36A0D3C55D0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– S2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371600"/>
          <a:ext cx="9144000" cy="3308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766"/>
                <a:gridCol w="1030478"/>
                <a:gridCol w="1236980"/>
                <a:gridCol w="1363980"/>
                <a:gridCol w="1583055"/>
                <a:gridCol w="1733741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Program </a:t>
                      </a:r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Studi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Input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Proses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EVISEM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HARKAT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Teknik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Mesin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3.75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3.64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Sangat</a:t>
                      </a:r>
                      <a:r>
                        <a:rPr lang="en-US" sz="2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Ilmu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Akuntansi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2.43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3.88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3.45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Ilmu Kimia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3.86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Teknik Metalurgi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Teknik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Industri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3.43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3.56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2.90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– S3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371600"/>
          <a:ext cx="9144000" cy="4101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766"/>
                <a:gridCol w="1030478"/>
                <a:gridCol w="1236980"/>
                <a:gridCol w="1363980"/>
                <a:gridCol w="1583055"/>
                <a:gridCol w="1733741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Program </a:t>
                      </a:r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Studi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Input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Proses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EVISEM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HARKAT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Ilmu Teknik Mesin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3.70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3.52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Sangat</a:t>
                      </a:r>
                      <a:r>
                        <a:rPr lang="en-US" sz="2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Ilmu Teknik Metalurgi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3.44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Ilmu Akuntansi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3.40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Ilmu Kimia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Ilmu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Teknik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Kimia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3.40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3.70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2.90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err="1" smtClean="0"/>
              <a:t>Prodi</a:t>
            </a:r>
            <a:r>
              <a:rPr lang="en-US" sz="4200" dirty="0" smtClean="0"/>
              <a:t> </a:t>
            </a:r>
            <a:r>
              <a:rPr lang="en-US" sz="4200" dirty="0" err="1" smtClean="0"/>
              <a:t>dengan</a:t>
            </a:r>
            <a:r>
              <a:rPr lang="en-US" sz="4200" dirty="0" smtClean="0"/>
              <a:t> </a:t>
            </a:r>
            <a:r>
              <a:rPr lang="en-US" sz="4200" dirty="0" err="1" smtClean="0"/>
              <a:t>nilai</a:t>
            </a:r>
            <a:r>
              <a:rPr lang="en-US" sz="4200" dirty="0" smtClean="0"/>
              <a:t> </a:t>
            </a:r>
            <a:r>
              <a:rPr lang="en-US" sz="4200" dirty="0" err="1" smtClean="0"/>
              <a:t>Tertinggi</a:t>
            </a:r>
            <a:r>
              <a:rPr lang="en-US" sz="4200" dirty="0" smtClean="0"/>
              <a:t> – </a:t>
            </a:r>
            <a:r>
              <a:rPr lang="en-US" sz="4200" dirty="0" err="1" smtClean="0"/>
              <a:t>Profesi</a:t>
            </a:r>
            <a:endParaRPr lang="en-US" sz="4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219200"/>
          <a:ext cx="9078539" cy="5309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390"/>
                <a:gridCol w="1108393"/>
                <a:gridCol w="1236980"/>
                <a:gridCol w="1363980"/>
                <a:gridCol w="1583055"/>
                <a:gridCol w="1733741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Program </a:t>
                      </a:r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Studi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Input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Proses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EVISEM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HARKAT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Apoteker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2.90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Profesi Dokter Gigi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Pendidikan Profesi Arsitek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2.91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Ners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2.91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2.70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Cukup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Psikologi Profesi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Cukup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Profesi Dokter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2.33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Cukup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Profesi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Akuntan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Cukup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Prodi</a:t>
            </a:r>
            <a:r>
              <a:rPr lang="en-US" sz="4000" dirty="0" smtClean="0"/>
              <a:t>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nilai</a:t>
            </a:r>
            <a:r>
              <a:rPr lang="en-US" sz="4000" dirty="0" smtClean="0"/>
              <a:t> </a:t>
            </a:r>
            <a:r>
              <a:rPr lang="en-US" sz="4000" dirty="0" err="1" smtClean="0"/>
              <a:t>Tertinggi</a:t>
            </a:r>
            <a:r>
              <a:rPr lang="en-US" sz="4000" dirty="0" smtClean="0"/>
              <a:t> – </a:t>
            </a:r>
            <a:r>
              <a:rPr lang="en-US" sz="4000" dirty="0" err="1" smtClean="0"/>
              <a:t>Spesialis</a:t>
            </a:r>
            <a:endParaRPr lang="en-US" sz="4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219200"/>
          <a:ext cx="9144000" cy="5290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7851"/>
                <a:gridCol w="1108393"/>
                <a:gridCol w="1236980"/>
                <a:gridCol w="1363980"/>
                <a:gridCol w="1583055"/>
                <a:gridCol w="1733741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Program </a:t>
                      </a:r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Studi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Input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Proses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EVISEM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HARKAT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Keperawatan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Jiwa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3.45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Keperawatan Maternitas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2.75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3.55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Ners Spesialis Keperawatan Anak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2.63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3.64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Ilmu Kesehatan Mata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3.00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Obstetri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dan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Ginekologi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2.82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3.45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err="1" smtClean="0"/>
              <a:t>Prodi</a:t>
            </a:r>
            <a:r>
              <a:rPr lang="en-US" sz="4200" dirty="0" smtClean="0"/>
              <a:t> </a:t>
            </a:r>
            <a:r>
              <a:rPr lang="en-US" sz="4200" dirty="0" err="1" smtClean="0"/>
              <a:t>dengan</a:t>
            </a:r>
            <a:r>
              <a:rPr lang="en-US" sz="4200" dirty="0" smtClean="0"/>
              <a:t> </a:t>
            </a:r>
            <a:r>
              <a:rPr lang="en-US" sz="4200" dirty="0" err="1" smtClean="0"/>
              <a:t>nilai</a:t>
            </a:r>
            <a:r>
              <a:rPr lang="en-US" sz="4200" dirty="0" smtClean="0"/>
              <a:t> </a:t>
            </a:r>
            <a:r>
              <a:rPr lang="en-US" sz="4200" dirty="0" err="1" smtClean="0"/>
              <a:t>Tertinggi</a:t>
            </a:r>
            <a:r>
              <a:rPr lang="en-US" sz="4200" dirty="0" smtClean="0"/>
              <a:t> – </a:t>
            </a:r>
            <a:r>
              <a:rPr lang="en-US" sz="4200" dirty="0" err="1" smtClean="0"/>
              <a:t>Vokasi</a:t>
            </a:r>
            <a:endParaRPr lang="en-US" sz="4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295400"/>
          <a:ext cx="9144000" cy="4497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7851"/>
                <a:gridCol w="1108393"/>
                <a:gridCol w="1236980"/>
                <a:gridCol w="1363980"/>
                <a:gridCol w="1583055"/>
                <a:gridCol w="1733741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Program </a:t>
                      </a:r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Studi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Input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Proses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EVISEM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HARKAT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Fisioterapi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Cukup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Akuntansi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Cukup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Administrasi Asuransi dan Aktuaria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Cukup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Administrasi Perpajakan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2.30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Cukup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Hubungan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Masyarakat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1.71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1.93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Cukup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304800"/>
          <a:ext cx="678180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043"/>
                <a:gridCol w="1768157"/>
                <a:gridCol w="1600200"/>
                <a:gridCol w="16764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Jenjang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Jumlah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Prodi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Yang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Mengisi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sz="28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US" sz="28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S1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Reg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96,36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S1 Par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66,67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S1 KKI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85,71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S1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Ekst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S2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98.56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S3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97,22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Profesi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Spesialis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Vokasi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UI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271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256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94.81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609600"/>
          </a:xfrm>
        </p:spPr>
        <p:txBody>
          <a:bodyPr/>
          <a:lstStyle/>
          <a:p>
            <a:r>
              <a:rPr lang="en-US" sz="3600" dirty="0" err="1" smtClean="0"/>
              <a:t>Persentase</a:t>
            </a:r>
            <a:r>
              <a:rPr lang="en-US" sz="3600" dirty="0" smtClean="0"/>
              <a:t> </a:t>
            </a:r>
            <a:r>
              <a:rPr lang="en-US" sz="3600" dirty="0" err="1" smtClean="0"/>
              <a:t>Prodi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mengisi</a:t>
            </a:r>
            <a:r>
              <a:rPr lang="en-US" sz="3600" dirty="0" smtClean="0"/>
              <a:t> EVISEM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066800" y="1066792"/>
          <a:ext cx="7560564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530"/>
                <a:gridCol w="2923794"/>
                <a:gridCol w="1630680"/>
                <a:gridCol w="1103630"/>
                <a:gridCol w="1344930"/>
              </a:tblGrid>
              <a:tr h="32861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Fakultas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/Program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Jumlah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Prodi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Mengisi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Persentase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Kedokteran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Kedokteran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Gigi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MIPA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Teknik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Hukum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Ekonomi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84.2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Ilmu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Pengetahuan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Budaya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74.3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Psikologi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FISIP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Kesehatan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Masyarakat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11.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Ilmu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Keperawatan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12.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Fasilkom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13.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Farmasi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14.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Pascasarjana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91.7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15.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Vokasi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0" y="304800"/>
          <a:ext cx="91440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0" y="304800"/>
          <a:ext cx="91440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0" y="304800"/>
          <a:ext cx="9144000" cy="6248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0" y="304800"/>
          <a:ext cx="9144000" cy="6248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Isian</a:t>
            </a:r>
            <a:r>
              <a:rPr lang="en-US" dirty="0" smtClean="0"/>
              <a:t> EVISEM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56324" y="1295400"/>
          <a:ext cx="7978076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305"/>
                <a:gridCol w="1036955"/>
                <a:gridCol w="1156017"/>
                <a:gridCol w="1273493"/>
                <a:gridCol w="1473517"/>
                <a:gridCol w="1613789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Jenjang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Input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Proses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EVISEM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HARKAT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S1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Reg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3,09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2,94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2,61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2,87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Baik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S1 Par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3,09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2,98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2,71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2,92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Baik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S1 KKI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2,62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2,91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2,61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2,76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Baik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S1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Ekst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2,84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2,83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2,73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2,80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Baik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3,05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2,75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2,53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2,75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Baik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2,92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2,63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2,31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2,56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Cukup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Profesi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2,29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2,84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2,60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2,61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Cukup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Spesialis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2,51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2,59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2,55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2,55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Cukup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Vokasi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1,78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2,06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2,13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2,02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Cukup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UI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2,85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2,75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2,53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2,69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Cukup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– S1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371600"/>
          <a:ext cx="9078857" cy="4497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708"/>
                <a:gridCol w="1108393"/>
                <a:gridCol w="1236980"/>
                <a:gridCol w="1363980"/>
                <a:gridCol w="1583055"/>
                <a:gridCol w="1733741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Program </a:t>
                      </a:r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Studi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Input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Proses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EVISEM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HARKAT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Teknik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Mesin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  <a:r>
                        <a:rPr lang="en-US" sz="2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Reg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3.71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3.94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3.76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Sangat</a:t>
                      </a:r>
                      <a:r>
                        <a:rPr lang="en-US" sz="2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Teknik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Perkapalan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3.71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3.69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3.64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Sangat</a:t>
                      </a:r>
                      <a:r>
                        <a:rPr lang="en-US" sz="2600" b="0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 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Teknik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Mesin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- Par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3.64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Sangat</a:t>
                      </a:r>
                      <a:r>
                        <a:rPr lang="en-US" sz="2600" b="0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 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Pendidikan Dokter Gigi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3.58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Sangat</a:t>
                      </a:r>
                      <a:r>
                        <a:rPr lang="en-US" sz="2600" b="0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 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Teknik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Industri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3.71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3.69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3.52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Sangat</a:t>
                      </a:r>
                      <a:r>
                        <a:rPr lang="en-US" sz="2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6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Baik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7D3B8-B879-4E7B-9F78-F976A7BBB91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rgbClr val="0000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rgbClr val="0000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13405</TotalTime>
  <Words>597</Words>
  <Application>Microsoft Office PowerPoint</Application>
  <PresentationFormat>On-screen Show (4:3)</PresentationFormat>
  <Paragraphs>447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Hasil EVISEM 2013-2014 Semester 1</vt:lpstr>
      <vt:lpstr>Slide 2</vt:lpstr>
      <vt:lpstr>Persentase Prodi yang mengisi EVISEM</vt:lpstr>
      <vt:lpstr>Slide 4</vt:lpstr>
      <vt:lpstr>Slide 5</vt:lpstr>
      <vt:lpstr>Slide 6</vt:lpstr>
      <vt:lpstr>Slide 7</vt:lpstr>
      <vt:lpstr>Hasil Isian EVISEM</vt:lpstr>
      <vt:lpstr>Prodi dengan nilai Tertinggi – S1</vt:lpstr>
      <vt:lpstr>Prodi dengan nilai Tertinggi – S2</vt:lpstr>
      <vt:lpstr>Prodi dengan nilai Tertinggi – S3</vt:lpstr>
      <vt:lpstr>Prodi dengan nilai Tertinggi – Profesi</vt:lpstr>
      <vt:lpstr>Prodi dengan nilai Tertinggi – Spesialis</vt:lpstr>
      <vt:lpstr>Prodi dengan nilai Tertinggi – Vokasi</vt:lpstr>
    </vt:vector>
  </TitlesOfParts>
  <Company>Koentary's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Andi Koentary</dc:creator>
  <cp:lastModifiedBy>user</cp:lastModifiedBy>
  <cp:revision>501</cp:revision>
  <dcterms:created xsi:type="dcterms:W3CDTF">1997-01-12T05:18:51Z</dcterms:created>
  <dcterms:modified xsi:type="dcterms:W3CDTF">2014-05-25T19:50:18Z</dcterms:modified>
</cp:coreProperties>
</file>