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2" r:id="rId2"/>
    <p:sldId id="535" r:id="rId3"/>
    <p:sldId id="406" r:id="rId4"/>
    <p:sldId id="414" r:id="rId5"/>
    <p:sldId id="536" r:id="rId6"/>
    <p:sldId id="408" r:id="rId7"/>
    <p:sldId id="409" r:id="rId8"/>
    <p:sldId id="410" r:id="rId9"/>
    <p:sldId id="411" r:id="rId10"/>
    <p:sldId id="407" r:id="rId11"/>
    <p:sldId id="537" r:id="rId12"/>
  </p:sldIdLst>
  <p:sldSz cx="9144000" cy="6858000" type="screen4x3"/>
  <p:notesSz cx="6761163" cy="99425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CC"/>
    <a:srgbClr val="FFCC66"/>
    <a:srgbClr val="0000CC"/>
    <a:srgbClr val="FFFF00"/>
    <a:srgbClr val="99CCFF"/>
    <a:srgbClr val="99FF99"/>
    <a:srgbClr val="FFFF99"/>
    <a:srgbClr val="FFFFCC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910" autoAdjust="0"/>
    <p:restoredTop sz="98305" autoAdjust="0"/>
  </p:normalViewPr>
  <p:slideViewPr>
    <p:cSldViewPr>
      <p:cViewPr varScale="1">
        <p:scale>
          <a:sx n="86" d="100"/>
          <a:sy n="86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44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131" cy="496468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565" y="1"/>
            <a:ext cx="2930131" cy="496468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71B692E-E847-47C9-AC48-42C44B79C7EA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402"/>
            <a:ext cx="2930131" cy="496468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565" y="9444402"/>
            <a:ext cx="2930131" cy="496468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34F86C-A2A6-49FD-9906-7DC97D93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0131" cy="49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565" y="1"/>
            <a:ext cx="2930131" cy="49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411" y="4723023"/>
            <a:ext cx="5408343" cy="447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402"/>
            <a:ext cx="2930131" cy="49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565" y="9444402"/>
            <a:ext cx="2930131" cy="49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813E42E-E44F-4130-BDFB-357BF4265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5F8A0-04E8-48EC-9909-36A0D3C55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FAD70-1BB4-43BD-A024-C165DA01A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81000"/>
            <a:ext cx="22479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81000"/>
            <a:ext cx="65913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AA9E8-1CCA-4E46-8003-4715BE003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7D3B8-B879-4E7B-9F78-F976A7BBB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5AA47-E6C0-4511-835F-A794409C3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AB411-4A64-40D5-8D63-CF0415A76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D0B04-9783-4016-9249-6DBC05E81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B0D5-743C-47E3-9CE4-2B3CCDD99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E3D7B-6CC9-4425-96AE-C089AFA2A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50784-A391-4B99-A3EE-72EE856EF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C295D-247C-4E34-A793-61592C5BD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600">
              <a:latin typeface="Palatino Linotype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95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73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Bookman Old Style" pitchFamily="18" charset="0"/>
              </a:defRPr>
            </a:lvl1pPr>
          </a:lstStyle>
          <a:p>
            <a:pPr>
              <a:defRPr/>
            </a:pPr>
            <a:fld id="{E5D0D220-858C-4AE4-A9B0-884269173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3300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>
              <a:latin typeface="Palatino Linotype" pitchFamily="18" charset="0"/>
            </a:endParaRPr>
          </a:p>
        </p:txBody>
      </p:sp>
      <p:sp>
        <p:nvSpPr>
          <p:cNvPr id="1041" name="Text Box 17">
            <a:hlinkClick r:id="" action="ppaction://hlinkshowjump?jump=previousslide"/>
          </p:cNvPr>
          <p:cNvSpPr txBox="1">
            <a:spLocks noChangeArrowheads="1"/>
          </p:cNvSpPr>
          <p:nvPr userDrawn="1"/>
        </p:nvSpPr>
        <p:spPr bwMode="auto">
          <a:xfrm>
            <a:off x="7748588" y="-138113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sym typeface="Wingdings 3" pitchFamily="18" charset="2"/>
              </a:rPr>
              <a:t></a:t>
            </a:r>
          </a:p>
        </p:txBody>
      </p:sp>
      <p:sp>
        <p:nvSpPr>
          <p:cNvPr id="1042" name="Text Box 18">
            <a:hlinkClick r:id="" action="ppaction://hlinkshowjump?jump=nextslide"/>
          </p:cNvPr>
          <p:cNvSpPr txBox="1">
            <a:spLocks noChangeArrowheads="1"/>
          </p:cNvSpPr>
          <p:nvPr userDrawn="1"/>
        </p:nvSpPr>
        <p:spPr bwMode="auto">
          <a:xfrm>
            <a:off x="8191500" y="-138113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sym typeface="Wingdings 3" pitchFamily="18" charset="2"/>
              </a:rPr>
              <a:t> </a:t>
            </a:r>
          </a:p>
        </p:txBody>
      </p:sp>
      <p:sp>
        <p:nvSpPr>
          <p:cNvPr id="1043" name="Text Box 19">
            <a:hlinkClick r:id="" action="ppaction://hlinkshowjump?jump=firstslide"/>
          </p:cNvPr>
          <p:cNvSpPr txBox="1">
            <a:spLocks noChangeArrowheads="1"/>
          </p:cNvSpPr>
          <p:nvPr userDrawn="1"/>
        </p:nvSpPr>
        <p:spPr bwMode="auto">
          <a:xfrm>
            <a:off x="8610600" y="-476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000" b="1">
                <a:solidFill>
                  <a:srgbClr val="0000FF"/>
                </a:solidFill>
                <a:sym typeface="Wingdings 3" pitchFamily="18" charset="2"/>
              </a:rPr>
              <a:t>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4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Arial" charset="0"/>
        <a:buChar char="○"/>
        <a:defRPr sz="3000">
          <a:solidFill>
            <a:srgbClr val="CCFFFF"/>
          </a:solidFill>
          <a:latin typeface="Microsoft Sans Serif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2057400"/>
          </a:xfrm>
        </p:spPr>
        <p:txBody>
          <a:bodyPr/>
          <a:lstStyle/>
          <a:p>
            <a:pPr eaLnBrk="1" hangingPunct="1"/>
            <a:r>
              <a:rPr lang="id-ID" sz="7200" dirty="0" smtClean="0"/>
              <a:t>http://</a:t>
            </a:r>
            <a:r>
              <a:rPr lang="id-ID" sz="7200" dirty="0" smtClean="0">
                <a:solidFill>
                  <a:srgbClr val="FFFF00"/>
                </a:solidFill>
              </a:rPr>
              <a:t>sipma</a:t>
            </a:r>
            <a:r>
              <a:rPr lang="en-US" sz="7200" dirty="0" smtClean="0">
                <a:solidFill>
                  <a:srgbClr val="FFFF00"/>
                </a:solidFill>
              </a:rPr>
              <a:t>.</a:t>
            </a:r>
            <a:r>
              <a:rPr lang="id-ID" sz="7200" dirty="0" smtClean="0"/>
              <a:t>ui</a:t>
            </a:r>
            <a:r>
              <a:rPr lang="en-US" sz="7200" dirty="0" smtClean="0"/>
              <a:t>.</a:t>
            </a:r>
            <a:r>
              <a:rPr lang="id-ID" sz="7200" dirty="0" smtClean="0"/>
              <a:t>ac</a:t>
            </a:r>
            <a:r>
              <a:rPr lang="en-US" sz="7200" dirty="0" smtClean="0"/>
              <a:t>.</a:t>
            </a:r>
            <a:r>
              <a:rPr lang="id-ID" sz="7200" dirty="0" smtClean="0"/>
              <a:t>id</a:t>
            </a:r>
            <a:endParaRPr lang="en-GB" sz="8800" dirty="0" smtClean="0">
              <a:solidFill>
                <a:srgbClr val="FFFF00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138237"/>
            <a:ext cx="8991600" cy="2138363"/>
          </a:xfrm>
        </p:spPr>
        <p:txBody>
          <a:bodyPr/>
          <a:lstStyle/>
          <a:p>
            <a:pPr eaLnBrk="1" hangingPunct="1"/>
            <a:r>
              <a:rPr lang="en-US" sz="6000" dirty="0" err="1" smtClean="0">
                <a:latin typeface="+mn-lt"/>
              </a:rPr>
              <a:t>Hasil</a:t>
            </a:r>
            <a:r>
              <a:rPr lang="en-US" sz="6000" dirty="0" smtClean="0">
                <a:latin typeface="+mn-lt"/>
              </a:rPr>
              <a:t> </a:t>
            </a:r>
            <a:r>
              <a:rPr lang="en-US" sz="6000" dirty="0" err="1" smtClean="0">
                <a:latin typeface="+mn-lt"/>
              </a:rPr>
              <a:t>Pengisian</a:t>
            </a:r>
            <a:r>
              <a:rPr lang="en-US" sz="6000" dirty="0" smtClean="0">
                <a:latin typeface="+mn-lt"/>
              </a:rPr>
              <a:t> EVISEM</a:t>
            </a:r>
            <a:br>
              <a:rPr lang="en-US" sz="6000" dirty="0" smtClean="0">
                <a:latin typeface="+mn-lt"/>
              </a:rPr>
            </a:br>
            <a:r>
              <a:rPr lang="en-US" sz="6000" dirty="0" smtClean="0">
                <a:latin typeface="+mn-lt"/>
              </a:rPr>
              <a:t>Term </a:t>
            </a:r>
            <a:r>
              <a:rPr lang="en-US" sz="6000" dirty="0" err="1" smtClean="0">
                <a:latin typeface="+mn-lt"/>
              </a:rPr>
              <a:t>Isian</a:t>
            </a:r>
            <a:r>
              <a:rPr lang="en-US" sz="6000" dirty="0" smtClean="0">
                <a:latin typeface="+mn-lt"/>
              </a:rPr>
              <a:t/>
            </a:r>
            <a:br>
              <a:rPr lang="en-US" sz="6000" dirty="0" smtClean="0">
                <a:latin typeface="+mn-lt"/>
              </a:rPr>
            </a:br>
            <a:r>
              <a:rPr lang="en-US" sz="6000" dirty="0" smtClean="0">
                <a:latin typeface="+mn-lt"/>
              </a:rPr>
              <a:t>2014-2015 - Semester 2</a:t>
            </a:r>
            <a:endParaRPr sz="600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15F8A0-04E8-48EC-9909-36A0D3C55D0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dirty="0" smtClean="0"/>
              <a:t>Prodi dengan nilai baik/sangat baik tertinggi </a:t>
            </a:r>
            <a:r>
              <a:rPr lang="id-ID" sz="4000" dirty="0" smtClean="0"/>
              <a:t>– Program Spesialis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" y="1295400"/>
          <a:ext cx="9078595" cy="4385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1181417"/>
                <a:gridCol w="1317943"/>
                <a:gridCol w="1459230"/>
                <a:gridCol w="1691005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Orthopaedi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dan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Traumatologi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Penyakit Saraf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2,63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3,82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Penyakit Mulut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Periodonsia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Obstetri Dan Ginekologi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3,91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595378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Skala</a:t>
            </a:r>
            <a:r>
              <a:rPr lang="en-US" sz="3200" dirty="0" smtClean="0">
                <a:solidFill>
                  <a:srgbClr val="FFFF00"/>
                </a:solidFill>
              </a:rPr>
              <a:t> EVISEM: 0-4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err="1" smtClean="0"/>
              <a:t>Vokasi</a:t>
            </a:r>
            <a:endParaRPr lang="en-US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16764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FF00"/>
                </a:solidFill>
              </a:rPr>
              <a:t>Tidak ada prodi mencapai nilai baik untuk smt </a:t>
            </a:r>
            <a:r>
              <a:rPr lang="id-ID" sz="3200" dirty="0" smtClean="0">
                <a:solidFill>
                  <a:srgbClr val="FFFF00"/>
                </a:solidFill>
              </a:rPr>
              <a:t>2 </a:t>
            </a:r>
            <a:r>
              <a:rPr lang="id-ID" sz="3200" dirty="0" smtClean="0">
                <a:solidFill>
                  <a:srgbClr val="FFFF00"/>
                </a:solidFill>
              </a:rPr>
              <a:t>tahun 2014/2015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304800"/>
          <a:ext cx="67818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043"/>
                <a:gridCol w="1768157"/>
                <a:gridCol w="1600200"/>
                <a:gridCol w="1676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Jenjang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Prodi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Yang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Mengisi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Reg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Par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KKI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Ekst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98,44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Profesi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Spesialis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Vokasi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UI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277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276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99,64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100%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4343400" cy="5181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FK (45)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FKG (12)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FT (39)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FH (6)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FEB (21)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FIB (35)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 smtClean="0"/>
              <a:t>FPsi</a:t>
            </a:r>
            <a:r>
              <a:rPr lang="en-US" sz="3600" dirty="0" smtClean="0"/>
              <a:t> (7)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smtClean="0"/>
              <a:t>FISIP (35)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267200" y="1371600"/>
            <a:ext cx="487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FKM (9)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kern="0" dirty="0" smtClean="0">
                <a:solidFill>
                  <a:srgbClr val="FFFFFF"/>
                </a:solidFill>
                <a:latin typeface="+mn-lt"/>
              </a:rPr>
              <a:t>FIK (10)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Fasilkom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(9)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Farmasi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(6)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Vokasi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(11)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lang="en-US" sz="3600" kern="0" dirty="0" smtClean="0">
                <a:solidFill>
                  <a:srgbClr val="FFFFFF"/>
                </a:solidFill>
                <a:latin typeface="+mn-lt"/>
              </a:rPr>
              <a:t> PPs (12)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600" kern="0" dirty="0" smtClean="0">
              <a:solidFill>
                <a:srgbClr val="FFFFFF"/>
              </a:solidFill>
              <a:latin typeface="+mn-lt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*MIPA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(19/20)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1913" y="304800"/>
          <a:ext cx="7735887" cy="622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043"/>
                <a:gridCol w="1252855"/>
                <a:gridCol w="1398905"/>
                <a:gridCol w="1549717"/>
                <a:gridCol w="1797367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Jenjang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Reg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3,21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3,05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2,74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2,99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S1 Par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3,04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2,98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2,55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S1 KKI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2,74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3,08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2,64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Ekst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2,66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3,13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2,73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2,91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S2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3,12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2,89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S3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3,03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2,63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2,51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2,66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Profesi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2,79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3,06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3,13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3,01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Spesialis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2,71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Vokasi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1,95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2,56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3,02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2,59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UI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2,96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2,89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2,74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2,86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1295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H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A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S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I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L</a:t>
            </a:r>
          </a:p>
          <a:p>
            <a:endParaRPr lang="en-US" sz="24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ISIAN</a:t>
            </a:r>
          </a:p>
          <a:p>
            <a:endParaRPr lang="en-US" sz="24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E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V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I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S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E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M</a:t>
            </a:r>
            <a:endParaRPr lang="en-US" sz="30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1913" y="685800"/>
          <a:ext cx="7735887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043"/>
                <a:gridCol w="1252855"/>
                <a:gridCol w="1398905"/>
                <a:gridCol w="1549717"/>
                <a:gridCol w="1797367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Fak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/</a:t>
                      </a:r>
                      <a:r>
                        <a:rPr lang="en-US" sz="3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30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Prog</a:t>
                      </a:r>
                      <a:endParaRPr lang="en-US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Input</a:t>
                      </a:r>
                      <a:endParaRPr lang="en-US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Proses</a:t>
                      </a:r>
                      <a:endParaRPr lang="en-US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Output</a:t>
                      </a:r>
                      <a:endParaRPr lang="en-US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EVISEM</a:t>
                      </a:r>
                      <a:endParaRPr lang="en-US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3,50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3,38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3,13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3,32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FKM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3,19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3,13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2,88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3,05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FKG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3,15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3,18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2,75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3,03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Fasilkom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2,57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3,45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2,40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2,93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FEB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2,79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3,01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2,68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2,91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PPs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3,01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2,84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2,87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2,89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UI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2,96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2,56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2,74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2,86</a:t>
                      </a:r>
                      <a:endParaRPr lang="en-US" sz="3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1295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FAK/</a:t>
            </a:r>
            <a:endParaRPr lang="en-US" sz="24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000" dirty="0" err="1" smtClean="0">
                <a:solidFill>
                  <a:srgbClr val="FFFF00"/>
                </a:solidFill>
                <a:latin typeface="+mn-lt"/>
              </a:rPr>
              <a:t>Prog</a:t>
            </a:r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,</a:t>
            </a:r>
          </a:p>
          <a:p>
            <a:endParaRPr lang="en-US" sz="24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NILAI</a:t>
            </a:r>
          </a:p>
          <a:p>
            <a:endParaRPr lang="en-US" sz="24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T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E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R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T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I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N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G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G</a:t>
            </a:r>
          </a:p>
          <a:p>
            <a:r>
              <a:rPr lang="en-US" sz="3000" dirty="0" smtClean="0">
                <a:solidFill>
                  <a:srgbClr val="FFFF00"/>
                </a:solidFill>
                <a:latin typeface="+mn-lt"/>
              </a:rPr>
              <a:t>I</a:t>
            </a:r>
            <a:endParaRPr lang="en-US" sz="24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Prodi dengan nilai sangat baik tertinggi - jenjang S1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1371600"/>
          <a:ext cx="9079356" cy="3532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512"/>
                <a:gridCol w="1252855"/>
                <a:gridCol w="1398905"/>
                <a:gridCol w="1549717"/>
                <a:gridCol w="1797367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Mesin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(P,R)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3,86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Arsitektur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(R,P)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Elektro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Kimia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Teknik Perkapalan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3,80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595378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Skala</a:t>
            </a:r>
            <a:r>
              <a:rPr lang="en-US" sz="3200" dirty="0" smtClean="0">
                <a:solidFill>
                  <a:srgbClr val="FFFF00"/>
                </a:solidFill>
              </a:rPr>
              <a:t> EVISEM: 0-4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Prodi dengan nilai baik/sangat baik tertinggi - jenjang S2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295400"/>
          <a:ext cx="9124125" cy="4648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4530"/>
                <a:gridCol w="1181417"/>
                <a:gridCol w="1317943"/>
                <a:gridCol w="1459230"/>
                <a:gridCol w="1691005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Mesin</a:t>
                      </a:r>
                      <a:endParaRPr lang="en-US" sz="3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Kajian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Wilayah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Eropa</a:t>
                      </a:r>
                      <a:endParaRPr lang="en-US" sz="3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Industri</a:t>
                      </a:r>
                      <a:endParaRPr lang="en-US" sz="3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Kimia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Elektro</a:t>
                      </a:r>
                      <a:endParaRPr lang="en-US" sz="3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3,86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Teknologi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Informasi</a:t>
                      </a:r>
                      <a:endParaRPr lang="en-US" sz="3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Kajian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Wanita</a:t>
                      </a:r>
                      <a:endParaRPr lang="en-US" sz="3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595378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Skala</a:t>
            </a:r>
            <a:r>
              <a:rPr lang="en-US" sz="3200" dirty="0" smtClean="0">
                <a:solidFill>
                  <a:srgbClr val="FFFF00"/>
                </a:solidFill>
              </a:rPr>
              <a:t> EVISEM: 0-4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Prodi dengan nilai baik/sangat baik tertinggi - jenjang </a:t>
            </a:r>
            <a:r>
              <a:rPr lang="id-ID" sz="3600" dirty="0" smtClean="0"/>
              <a:t>S3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371600"/>
          <a:ext cx="9086850" cy="3532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255"/>
                <a:gridCol w="1181417"/>
                <a:gridCol w="1317943"/>
                <a:gridCol w="1459230"/>
                <a:gridCol w="1691005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Mesin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Arsitektur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Akuntansi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Kimia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Kedokteran</a:t>
                      </a:r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Gigi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595378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Skala</a:t>
            </a:r>
            <a:r>
              <a:rPr lang="en-US" sz="3200" dirty="0" smtClean="0">
                <a:solidFill>
                  <a:srgbClr val="FFFF00"/>
                </a:solidFill>
              </a:rPr>
              <a:t> EVISEM: 0-4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id-ID" sz="3600" dirty="0" smtClean="0"/>
              <a:t>Prodi dengan nilai baik/sangat baik tertinggi </a:t>
            </a:r>
            <a:r>
              <a:rPr lang="id-ID" sz="3600" dirty="0" smtClean="0"/>
              <a:t>– Program Profesi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981200"/>
          <a:ext cx="9078595" cy="173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1181417"/>
                <a:gridCol w="1317943"/>
                <a:gridCol w="1459230"/>
                <a:gridCol w="1691005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Profesi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Dokter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Gigi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2,75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Ners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3,09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595378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Skala</a:t>
            </a:r>
            <a:r>
              <a:rPr lang="en-US" sz="3200" dirty="0" smtClean="0">
                <a:solidFill>
                  <a:srgbClr val="FFFF00"/>
                </a:solidFill>
              </a:rPr>
              <a:t> EVISEM: 0-4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rgbClr val="0000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rgbClr val="0000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13787</TotalTime>
  <Words>534</Words>
  <Application>Microsoft Office PowerPoint</Application>
  <PresentationFormat>On-screen Show (4:3)</PresentationFormat>
  <Paragraphs>355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Hasil Pengisian EVISEM Term Isian 2014-2015 - Semester 2</vt:lpstr>
      <vt:lpstr>Slide 2</vt:lpstr>
      <vt:lpstr>Fakultas dengan Pengisian 100%</vt:lpstr>
      <vt:lpstr>Slide 4</vt:lpstr>
      <vt:lpstr>Slide 5</vt:lpstr>
      <vt:lpstr>Prodi dengan nilai sangat baik tertinggi - jenjang S1</vt:lpstr>
      <vt:lpstr>Prodi dengan nilai baik/sangat baik tertinggi - jenjang S2</vt:lpstr>
      <vt:lpstr>Prodi dengan nilai baik/sangat baik tertinggi - jenjang S3</vt:lpstr>
      <vt:lpstr>Prodi dengan nilai baik/sangat baik tertinggi – Program Profesi</vt:lpstr>
      <vt:lpstr>Prodi dengan nilai baik/sangat baik tertinggi – Program Spesialis</vt:lpstr>
      <vt:lpstr>Vokasi</vt:lpstr>
    </vt:vector>
  </TitlesOfParts>
  <Company>Koentary's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Andi Koentary</dc:creator>
  <cp:lastModifiedBy>Mala-BPMA</cp:lastModifiedBy>
  <cp:revision>557</cp:revision>
  <dcterms:created xsi:type="dcterms:W3CDTF">1997-01-12T05:18:51Z</dcterms:created>
  <dcterms:modified xsi:type="dcterms:W3CDTF">2015-11-16T07:49:36Z</dcterms:modified>
</cp:coreProperties>
</file>